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95" r:id="rId3"/>
    <p:sldId id="331" r:id="rId4"/>
    <p:sldId id="293" r:id="rId5"/>
    <p:sldId id="329" r:id="rId6"/>
    <p:sldId id="297" r:id="rId7"/>
    <p:sldId id="290" r:id="rId8"/>
    <p:sldId id="298" r:id="rId9"/>
    <p:sldId id="294" r:id="rId10"/>
    <p:sldId id="296" r:id="rId11"/>
    <p:sldId id="330" r:id="rId12"/>
    <p:sldId id="302" r:id="rId13"/>
    <p:sldId id="300" r:id="rId14"/>
    <p:sldId id="333" r:id="rId15"/>
    <p:sldId id="299" r:id="rId16"/>
    <p:sldId id="301" r:id="rId17"/>
    <p:sldId id="305" r:id="rId18"/>
    <p:sldId id="303" r:id="rId19"/>
    <p:sldId id="332" r:id="rId20"/>
    <p:sldId id="304" r:id="rId21"/>
    <p:sldId id="312" r:id="rId22"/>
    <p:sldId id="306" r:id="rId23"/>
    <p:sldId id="309" r:id="rId24"/>
    <p:sldId id="308" r:id="rId25"/>
    <p:sldId id="307" r:id="rId26"/>
    <p:sldId id="334" r:id="rId27"/>
    <p:sldId id="310" r:id="rId28"/>
    <p:sldId id="311" r:id="rId29"/>
    <p:sldId id="318" r:id="rId30"/>
    <p:sldId id="313" r:id="rId31"/>
    <p:sldId id="314" r:id="rId32"/>
    <p:sldId id="317" r:id="rId33"/>
    <p:sldId id="315" r:id="rId34"/>
    <p:sldId id="316" r:id="rId35"/>
    <p:sldId id="321" r:id="rId36"/>
    <p:sldId id="319" r:id="rId37"/>
    <p:sldId id="320" r:id="rId38"/>
    <p:sldId id="324" r:id="rId39"/>
    <p:sldId id="322" r:id="rId40"/>
    <p:sldId id="337" r:id="rId41"/>
    <p:sldId id="323" r:id="rId42"/>
    <p:sldId id="327" r:id="rId43"/>
    <p:sldId id="325" r:id="rId44"/>
    <p:sldId id="335" r:id="rId45"/>
    <p:sldId id="326" r:id="rId46"/>
    <p:sldId id="328" r:id="rId47"/>
    <p:sldId id="338" r:id="rId48"/>
    <p:sldId id="336" r:id="rId49"/>
    <p:sldId id="339" r:id="rId50"/>
    <p:sldId id="340" r:id="rId51"/>
  </p:sldIdLst>
  <p:sldSz cx="9144000" cy="6858000" type="screen4x3"/>
  <p:notesSz cx="6769100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5" autoAdjust="0"/>
  </p:normalViewPr>
  <p:slideViewPr>
    <p:cSldViewPr>
      <p:cViewPr>
        <p:scale>
          <a:sx n="112" d="100"/>
          <a:sy n="112" d="100"/>
        </p:scale>
        <p:origin x="-1584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65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2AE78-79A1-493C-B9B0-D66168943173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285AE-E22B-4856-AC03-A0E89A5D1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0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7E48-5B25-4959-A62B-C9234A0D0E63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20D67B-9377-4858-ADDA-947602A1D66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7E48-5B25-4959-A62B-C9234A0D0E63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D67B-9377-4858-ADDA-947602A1D6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7E48-5B25-4959-A62B-C9234A0D0E63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D67B-9377-4858-ADDA-947602A1D6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7E48-5B25-4959-A62B-C9234A0D0E63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D67B-9377-4858-ADDA-947602A1D6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7E48-5B25-4959-A62B-C9234A0D0E63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D67B-9377-4858-ADDA-947602A1D66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7E48-5B25-4959-A62B-C9234A0D0E63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D67B-9377-4858-ADDA-947602A1D66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7E48-5B25-4959-A62B-C9234A0D0E63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D67B-9377-4858-ADDA-947602A1D66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7E48-5B25-4959-A62B-C9234A0D0E63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D67B-9377-4858-ADDA-947602A1D6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7E48-5B25-4959-A62B-C9234A0D0E63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D67B-9377-4858-ADDA-947602A1D6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7E48-5B25-4959-A62B-C9234A0D0E63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D67B-9377-4858-ADDA-947602A1D6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7E48-5B25-4959-A62B-C9234A0D0E63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D67B-9377-4858-ADDA-947602A1D6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4607E48-5B25-4959-A62B-C9234A0D0E63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420D67B-9377-4858-ADDA-947602A1D66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00" b="24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96661" y="4653136"/>
            <a:ext cx="8750678" cy="1944216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46552" y="204757"/>
            <a:ext cx="7052320" cy="180020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50863"/>
            <a:ext cx="7772400" cy="1037977"/>
          </a:xfrm>
        </p:spPr>
        <p:txBody>
          <a:bodyPr/>
          <a:lstStyle/>
          <a:p>
            <a:r>
              <a:rPr lang="ru-RU" sz="3600" dirty="0" smtClean="0">
                <a:solidFill>
                  <a:srgbClr val="00B050"/>
                </a:solidFill>
              </a:rPr>
              <a:t/>
            </a:r>
            <a:br>
              <a:rPr lang="ru-RU" sz="3600" dirty="0" smtClean="0">
                <a:solidFill>
                  <a:srgbClr val="00B050"/>
                </a:solidFill>
              </a:rPr>
            </a:br>
            <a:r>
              <a:rPr lang="ru-RU" sz="3600" dirty="0">
                <a:solidFill>
                  <a:srgbClr val="00B050"/>
                </a:solidFill>
              </a:rPr>
              <a:t/>
            </a:r>
            <a:br>
              <a:rPr lang="ru-RU" sz="3600" dirty="0">
                <a:solidFill>
                  <a:srgbClr val="00B050"/>
                </a:solidFill>
              </a:rPr>
            </a:br>
            <a:r>
              <a:rPr lang="ru-RU" sz="3600" dirty="0" smtClean="0">
                <a:solidFill>
                  <a:srgbClr val="00B050"/>
                </a:solidFill>
              </a:rPr>
              <a:t>Общее собрание собственников МКД Северное шоссе 18</a:t>
            </a:r>
            <a:br>
              <a:rPr lang="ru-RU" sz="3600" dirty="0" smtClean="0">
                <a:solidFill>
                  <a:srgbClr val="00B050"/>
                </a:solidFill>
              </a:rPr>
            </a:br>
            <a:r>
              <a:rPr lang="ru-RU" sz="3600" dirty="0" smtClean="0">
                <a:solidFill>
                  <a:srgbClr val="00B050"/>
                </a:solidFill>
              </a:rPr>
              <a:t>23/11/19 – 15/03/20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6911" y="4758243"/>
            <a:ext cx="69701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Управляющая компания </a:t>
            </a:r>
            <a:r>
              <a:rPr lang="ru-RU" sz="2400" b="1" dirty="0">
                <a:latin typeface="+mj-lt"/>
              </a:rPr>
              <a:t>«</a:t>
            </a:r>
            <a:r>
              <a:rPr lang="ru-RU" sz="2400" b="1" dirty="0" smtClean="0">
                <a:latin typeface="+mj-lt"/>
              </a:rPr>
              <a:t>ВЕСТА-Комфорт» </a:t>
            </a:r>
          </a:p>
          <a:p>
            <a:pPr algn="ctr"/>
            <a:r>
              <a:rPr lang="ru-RU" sz="2400" dirty="0" smtClean="0">
                <a:latin typeface="+mj-lt"/>
              </a:rPr>
              <a:t>Начало обслуживания</a:t>
            </a:r>
            <a:r>
              <a:rPr lang="ru-RU" sz="2400" dirty="0">
                <a:latin typeface="+mj-lt"/>
              </a:rPr>
              <a:t> 21.03.2018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4910" y="5589240"/>
            <a:ext cx="43156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Совет Дома</a:t>
            </a:r>
          </a:p>
          <a:p>
            <a:pPr algn="ctr"/>
            <a:r>
              <a:rPr lang="ru-RU" sz="2400" dirty="0" smtClean="0">
                <a:latin typeface="+mj-lt"/>
              </a:rPr>
              <a:t>Начало работы</a:t>
            </a:r>
            <a:r>
              <a:rPr lang="ru-RU" sz="2400" dirty="0">
                <a:latin typeface="+mj-lt"/>
              </a:rPr>
              <a:t> </a:t>
            </a:r>
            <a:r>
              <a:rPr lang="ru-RU" sz="2400" dirty="0" smtClean="0">
                <a:latin typeface="+mj-lt"/>
              </a:rPr>
              <a:t>25.01.2019</a:t>
            </a:r>
            <a:endParaRPr lang="ru-RU" sz="2400" dirty="0">
              <a:latin typeface="+mj-l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9532" y="2420888"/>
            <a:ext cx="8316924" cy="180020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39552" y="2895079"/>
            <a:ext cx="7772400" cy="10379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rgbClr val="00B050"/>
                </a:solidFill>
              </a:rPr>
              <a:t/>
            </a:r>
            <a:br>
              <a:rPr lang="ru-RU" sz="3600" dirty="0" smtClean="0">
                <a:solidFill>
                  <a:srgbClr val="00B050"/>
                </a:solidFill>
              </a:rPr>
            </a:br>
            <a:r>
              <a:rPr lang="ru-RU" sz="3600" dirty="0" smtClean="0">
                <a:solidFill>
                  <a:srgbClr val="00B050"/>
                </a:solidFill>
              </a:rPr>
              <a:t/>
            </a:r>
            <a:br>
              <a:rPr lang="ru-RU" sz="3600" dirty="0" smtClean="0">
                <a:solidFill>
                  <a:srgbClr val="00B05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ОТЧЕТ ПО ВЫПОЛНЕННЫМ РАБОТАМ</a:t>
            </a:r>
            <a:endParaRPr lang="ru-RU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9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38211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МАРТ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0551" y="618093"/>
            <a:ext cx="89579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П.П. 8-9 </a:t>
            </a:r>
          </a:p>
          <a:p>
            <a:r>
              <a:rPr lang="ru-RU" dirty="0" smtClean="0"/>
              <a:t>12,13 </a:t>
            </a:r>
            <a:r>
              <a:rPr lang="ru-RU" dirty="0"/>
              <a:t>и 14 марта в подвале 1,2 и 5 подъездов, в связи с окончанием срока эксплуатации, заменены трансформаторы тока ВРУ (водно-распределительное устройство). </a:t>
            </a:r>
            <a:r>
              <a:rPr lang="ru-RU" dirty="0" err="1" smtClean="0"/>
              <a:t>ТакжеУК</a:t>
            </a:r>
            <a:r>
              <a:rPr lang="ru-RU" dirty="0" smtClean="0"/>
              <a:t> </a:t>
            </a:r>
            <a:r>
              <a:rPr lang="ru-RU" dirty="0"/>
              <a:t>Веста, по согласованию с СД, закупила и установила электрический насос для бесперебойной подачи горячей воды в квартиры с 12 по 18 этаж.</a:t>
            </a:r>
          </a:p>
        </p:txBody>
      </p:sp>
      <p:pic>
        <p:nvPicPr>
          <p:cNvPr id="7170" name="Picture 2" descr="https://sun9-58.userapi.com/c848732/v848732830/1528f5/hsUGLqWfAW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45252"/>
            <a:ext cx="3054704" cy="407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69.userapi.com/c850024/v850024830/14f34a/a4ziAJFln1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73246"/>
            <a:ext cx="3258709" cy="434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38211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МАРТ 2019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87558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П.П. 10</a:t>
            </a:r>
            <a:endParaRPr lang="ru-RU" dirty="0"/>
          </a:p>
        </p:txBody>
      </p:sp>
      <p:pic>
        <p:nvPicPr>
          <p:cNvPr id="8208" name="Picture 16" descr="https://sun9-9.userapi.com/c853524/v853524159/15264/7bgEgcfEUK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089" y="404664"/>
            <a:ext cx="4464496" cy="595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52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 descr="https://sun9-44.userapi.com/c852032/v852032350/101e1c/lvpQzbpl-2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" b="9525"/>
          <a:stretch/>
        </p:blipFill>
        <p:spPr bwMode="auto">
          <a:xfrm>
            <a:off x="2849620" y="7938"/>
            <a:ext cx="6294380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029" y="7938"/>
            <a:ext cx="3179820" cy="147732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sz="2000" dirty="0" smtClean="0"/>
              <a:t>Отчет по результатам совместной работы </a:t>
            </a:r>
            <a:r>
              <a:rPr lang="ru-RU" sz="2000" dirty="0"/>
              <a:t>УК и </a:t>
            </a:r>
            <a:r>
              <a:rPr lang="ru-RU" sz="2000" dirty="0" smtClean="0"/>
              <a:t>СД в АПРЕЛЕ 2019 года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701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66103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АПРЕЛЬ 2019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78330"/>
            <a:ext cx="9036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dirty="0" smtClean="0"/>
              <a:t>П.1</a:t>
            </a:r>
          </a:p>
          <a:p>
            <a:r>
              <a:rPr lang="ru-RU" dirty="0" smtClean="0"/>
              <a:t>1,2,3 </a:t>
            </a:r>
            <a:r>
              <a:rPr lang="ru-RU" dirty="0"/>
              <a:t>и 5 подъездах МКД </a:t>
            </a:r>
            <a:r>
              <a:rPr lang="ru-RU" dirty="0" smtClean="0"/>
              <a:t>полностью восстановлены и начали </a:t>
            </a:r>
            <a:r>
              <a:rPr lang="ru-RU" dirty="0"/>
              <a:t>работать пассажирские </a:t>
            </a:r>
            <a:r>
              <a:rPr lang="ru-RU" dirty="0" smtClean="0"/>
              <a:t>лифты. В </a:t>
            </a:r>
            <a:r>
              <a:rPr lang="ru-RU" dirty="0"/>
              <a:t>пассажирских лифтах дома был проведен полный ремонт, пуско-наладочные работы, а также произведено полное техническое освидетельствование и декларирование.</a:t>
            </a:r>
          </a:p>
        </p:txBody>
      </p:sp>
      <p:pic>
        <p:nvPicPr>
          <p:cNvPr id="11266" name="Picture 2" descr="https://sun9-19.userapi.com/c854128/v854128908/337bf/z3qYs5fW2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6763026" cy="451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6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66103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АПРЕЛЬ 2019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78330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dirty="0" smtClean="0"/>
              <a:t>П.7</a:t>
            </a:r>
          </a:p>
          <a:p>
            <a:r>
              <a:rPr lang="ru-RU" dirty="0" smtClean="0"/>
              <a:t>Силами жителей дома и сотрудников УК проведен субботник: завезена земля, посажены кусты, посеяна трава.</a:t>
            </a:r>
            <a:endParaRPr lang="ru-RU" dirty="0"/>
          </a:p>
        </p:txBody>
      </p:sp>
      <p:sp>
        <p:nvSpPr>
          <p:cNvPr id="2" name="AutoShape 2" descr="blob:https://web.whatsapp.com/fcd97acf-dd39-4d9e-aaed-95a0b5e8fa6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blob:https://web.whatsapp.com/fcd97acf-dd39-4d9e-aaed-95a0b5e8fa6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78659"/>
            <a:ext cx="4470177" cy="335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744416" cy="499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9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66103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АПРЕЛЬ 2019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38500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 9</a:t>
            </a:r>
          </a:p>
          <a:p>
            <a:r>
              <a:rPr lang="ru-RU" dirty="0" smtClean="0"/>
              <a:t>Установлено </a:t>
            </a:r>
            <a:r>
              <a:rPr lang="ru-RU" dirty="0"/>
              <a:t>фотореле (автоматическое включение и выключение освещения) со стороны запасных выходов.</a:t>
            </a:r>
          </a:p>
        </p:txBody>
      </p:sp>
      <p:pic>
        <p:nvPicPr>
          <p:cNvPr id="10246" name="Picture 6" descr="https://sun9-33.userapi.com/c844320/v844320406/1d75b1/K5OwcKdifM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0" y="1517348"/>
            <a:ext cx="3871641" cy="516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un9-25.userapi.com/c845122/v845122406/1de8b9/5iCOgLpAnK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03804"/>
            <a:ext cx="3891956" cy="518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86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66103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АПРЕЛЬ 2019</a:t>
            </a:r>
            <a:endParaRPr lang="ru-RU" dirty="0"/>
          </a:p>
        </p:txBody>
      </p:sp>
      <p:pic>
        <p:nvPicPr>
          <p:cNvPr id="12292" name="Picture 4" descr="https://sun9-31.userapi.com/c849320/v849320350/1806b4/SuIsOf3NB_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0" y="1831181"/>
            <a:ext cx="307834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2246" y="630852"/>
            <a:ext cx="28381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 14</a:t>
            </a:r>
          </a:p>
          <a:p>
            <a:r>
              <a:rPr lang="ru-RU" dirty="0" smtClean="0"/>
              <a:t>Отремонтирована дверь </a:t>
            </a:r>
            <a:r>
              <a:rPr lang="ru-RU" dirty="0" err="1" smtClean="0"/>
              <a:t>вх.группы</a:t>
            </a:r>
            <a:r>
              <a:rPr lang="ru-RU" dirty="0" smtClean="0"/>
              <a:t> 2 подъезда (заменены петли)</a:t>
            </a:r>
            <a:endParaRPr lang="ru-RU" dirty="0"/>
          </a:p>
        </p:txBody>
      </p:sp>
      <p:pic>
        <p:nvPicPr>
          <p:cNvPr id="12294" name="Picture 6" descr="https://sun9-57.userapi.com/c855632/v855632350/30f84/F0alYe5QUc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493" y="2520358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05488" y="748377"/>
            <a:ext cx="3024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П.16</a:t>
            </a:r>
          </a:p>
          <a:p>
            <a:r>
              <a:rPr lang="ru-RU" dirty="0" smtClean="0"/>
              <a:t>В щитовых 1-5 подъездов установлена схема автоматического включения и отключения освещения</a:t>
            </a:r>
            <a:endParaRPr lang="ru-RU" dirty="0"/>
          </a:p>
        </p:txBody>
      </p:sp>
      <p:pic>
        <p:nvPicPr>
          <p:cNvPr id="12296" name="Picture 8" descr="https://sun9-71.userapi.com/c856036/v856036350/31abd/3L-fOoKXq9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49" y="2276872"/>
            <a:ext cx="264629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14828" y="44624"/>
            <a:ext cx="28291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П.17</a:t>
            </a:r>
          </a:p>
          <a:p>
            <a:r>
              <a:rPr lang="ru-RU" dirty="0" smtClean="0"/>
              <a:t>Установлены фотоэлементы на автоматическое отключение аварийного освещения в светлое время суток на пожарных лестницах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9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https://sun9-3.userapi.com/c850016/v850016248/19d33a/WicWm0gMIV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t="4097" r="2089" b="13962"/>
          <a:stretch/>
        </p:blipFill>
        <p:spPr bwMode="auto">
          <a:xfrm>
            <a:off x="3388561" y="7937"/>
            <a:ext cx="574372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776" y="0"/>
            <a:ext cx="3580083" cy="147732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sz="2000" dirty="0" smtClean="0"/>
              <a:t>Отчет по результатам совместной работы </a:t>
            </a:r>
            <a:r>
              <a:rPr lang="ru-RU" sz="2000" dirty="0"/>
              <a:t>УК и </a:t>
            </a:r>
            <a:r>
              <a:rPr lang="ru-RU" sz="2000" dirty="0" smtClean="0"/>
              <a:t>СД в МАЕ 2019 года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6558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29394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МАЙ 2019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0836" y="692696"/>
            <a:ext cx="8728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П.1 </a:t>
            </a:r>
          </a:p>
          <a:p>
            <a:r>
              <a:rPr lang="ru-RU" dirty="0" smtClean="0"/>
              <a:t>Введен в эксплуатацию пассажирский лифт в 4 подъезде. </a:t>
            </a:r>
            <a:endParaRPr lang="ru-RU" dirty="0"/>
          </a:p>
        </p:txBody>
      </p:sp>
      <p:pic>
        <p:nvPicPr>
          <p:cNvPr id="9" name="Picture 2" descr="https://sun9-19.userapi.com/c854128/v854128908/337bf/z3qYs5fW2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6763026" cy="451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29394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МАЙ 2019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3829" y="520915"/>
            <a:ext cx="87285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П.5</a:t>
            </a:r>
          </a:p>
          <a:p>
            <a:r>
              <a:rPr lang="ru-RU" dirty="0" smtClean="0"/>
              <a:t>В </a:t>
            </a:r>
            <a:r>
              <a:rPr lang="ru-RU" dirty="0"/>
              <a:t>рамках подготовки к весенне-летнему </a:t>
            </a:r>
            <a:r>
              <a:rPr lang="ru-RU" dirty="0" smtClean="0"/>
              <a:t>сезону управляющая компания произвела покраску </a:t>
            </a:r>
            <a:r>
              <a:rPr lang="ru-RU" dirty="0"/>
              <a:t>поручней, </a:t>
            </a:r>
            <a:r>
              <a:rPr lang="ru-RU" dirty="0" smtClean="0"/>
              <a:t>покраску </a:t>
            </a:r>
            <a:r>
              <a:rPr lang="ru-RU" dirty="0"/>
              <a:t>труб в холлах подъездов, </a:t>
            </a:r>
            <a:r>
              <a:rPr lang="ru-RU" dirty="0" smtClean="0"/>
              <a:t>установку </a:t>
            </a:r>
            <a:r>
              <a:rPr lang="ru-RU" dirty="0"/>
              <a:t>сетевых </a:t>
            </a:r>
            <a:r>
              <a:rPr lang="ru-RU" dirty="0" smtClean="0"/>
              <a:t>коробов, покраску </a:t>
            </a:r>
            <a:r>
              <a:rPr lang="ru-RU" dirty="0"/>
              <a:t>урн около </a:t>
            </a:r>
            <a:r>
              <a:rPr lang="ru-RU" dirty="0" smtClean="0"/>
              <a:t>дома и др.</a:t>
            </a: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и </a:t>
            </a:r>
            <a:r>
              <a:rPr lang="ru-RU" dirty="0"/>
              <a:t>др.</a:t>
            </a:r>
          </a:p>
        </p:txBody>
      </p:sp>
      <p:pic>
        <p:nvPicPr>
          <p:cNvPr id="14338" name="Picture 2" descr="https://sun9-3.userapi.com/c846522/v846522581/206c51/PTb2T6GZT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5" y="1802178"/>
            <a:ext cx="2771443" cy="369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44.userapi.com/c855636/v855636581/3ddbe/PIoz6Mc6lU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218" y="2849386"/>
            <a:ext cx="2956750" cy="39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un9-9.userapi.com/c854524/v854524508/48a5d/mNVQz-JUJ3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33939"/>
            <a:ext cx="3006028" cy="40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14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5495" y="42292"/>
            <a:ext cx="9108505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Действующий Совет Дома приступил к работе с 25 января 2019</a:t>
            </a:r>
            <a:r>
              <a:rPr lang="ru-RU" dirty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u="sng" dirty="0"/>
              <a:t>За время работы Совета Дома </a:t>
            </a:r>
            <a:endParaRPr lang="ru-RU" u="sng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СД постоянно активно взаимодействовал и продолжает тесно работать с управляющей компанией для оперативного решения вопросов по обслуживанию дома </a:t>
            </a:r>
            <a:endParaRPr lang="ru-RU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/>
              <a:t>проведено 5 заседаний СД с участием управляющей компании и подрядных </a:t>
            </a:r>
            <a:r>
              <a:rPr lang="ru-RU" dirty="0" smtClean="0"/>
              <a:t>организаций</a:t>
            </a:r>
            <a:endParaRPr lang="ru-RU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/>
              <a:t>члены СД участвовали во всех </a:t>
            </a:r>
            <a:r>
              <a:rPr lang="ru-RU" dirty="0" smtClean="0"/>
              <a:t>комиссиях по приемке </a:t>
            </a:r>
            <a:r>
              <a:rPr lang="ru-RU" dirty="0"/>
              <a:t>работ, выполненных УК и подрядными </a:t>
            </a:r>
            <a:r>
              <a:rPr lang="ru-RU" dirty="0" smtClean="0"/>
              <a:t>организациями, с приглашением специалистов из числа собственников</a:t>
            </a:r>
            <a:endParaRPr lang="ru-RU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/>
              <a:t>сложилась хорошая практика каждый месяц </a:t>
            </a:r>
            <a:r>
              <a:rPr lang="ru-RU" dirty="0" smtClean="0"/>
              <a:t>представлять собственникам </a:t>
            </a:r>
            <a:r>
              <a:rPr lang="ru-RU" dirty="0"/>
              <a:t>отчет о выполненных работах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/>
              <a:t>проведены встречи с представителями </a:t>
            </a:r>
            <a:r>
              <a:rPr lang="ru-RU" dirty="0" err="1"/>
              <a:t>Госадмтехнадзора</a:t>
            </a:r>
            <a:r>
              <a:rPr lang="ru-RU" dirty="0"/>
              <a:t>, МБУ «Содержание и благоустройство» по вопросам освещения придомовой территории, установки стационарной контейнерной площадки и благоустройства придомовой территории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/>
              <a:t>совместно с УК подготовлены и направлены письма в Администрацию, </a:t>
            </a:r>
            <a:r>
              <a:rPr lang="ru-RU" dirty="0" err="1"/>
              <a:t>Госадмтехнадзор</a:t>
            </a:r>
            <a:r>
              <a:rPr lang="ru-RU" dirty="0"/>
              <a:t>, МБУ «Содержание и благоустройство», </a:t>
            </a:r>
            <a:r>
              <a:rPr lang="ru-RU" dirty="0" err="1"/>
              <a:t>Мособлэнерго</a:t>
            </a:r>
            <a:r>
              <a:rPr lang="ru-RU" dirty="0"/>
              <a:t>, Министерство </a:t>
            </a:r>
            <a:r>
              <a:rPr lang="ru-RU" dirty="0" smtClean="0"/>
              <a:t>энергетики и </a:t>
            </a:r>
            <a:r>
              <a:rPr lang="ru-RU" dirty="0" err="1" smtClean="0"/>
              <a:t>МосОблЕирц</a:t>
            </a:r>
            <a:r>
              <a:rPr lang="ru-RU" dirty="0" smtClean="0"/>
              <a:t> </a:t>
            </a:r>
            <a:r>
              <a:rPr lang="ru-RU" dirty="0"/>
              <a:t>по проблемным вопросам дома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/>
              <a:t>решены </a:t>
            </a:r>
            <a:r>
              <a:rPr lang="ru-RU" dirty="0"/>
              <a:t>вопросы с собственником коммерческого помещения о соблюдении всех требований к обустройству точки общественного </a:t>
            </a:r>
            <a:r>
              <a:rPr lang="ru-RU" dirty="0" smtClean="0"/>
              <a:t>питания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/>
              <a:t>совместно </a:t>
            </a:r>
            <a:r>
              <a:rPr lang="ru-RU" dirty="0"/>
              <a:t>с УК </a:t>
            </a:r>
            <a:r>
              <a:rPr lang="ru-RU" dirty="0" smtClean="0"/>
              <a:t>организованы и проведены мероприятия: субботник, День защиты детей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9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.mamontova\Desktop\радиато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700" y="3158863"/>
            <a:ext cx="2711084" cy="362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29394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МАЙ 2019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3829" y="550421"/>
            <a:ext cx="87285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П.6</a:t>
            </a:r>
          </a:p>
          <a:p>
            <a:r>
              <a:rPr lang="ru-RU" dirty="0" smtClean="0"/>
              <a:t>Произведена </a:t>
            </a:r>
            <a:r>
              <a:rPr lang="ru-RU" dirty="0"/>
              <a:t>покраска трубопроводов на первых этажах во всех </a:t>
            </a:r>
            <a:r>
              <a:rPr lang="ru-RU" dirty="0" smtClean="0"/>
              <a:t>подъездах, установлены экраны на радиаторы</a:t>
            </a:r>
            <a:endParaRPr lang="ru-RU" dirty="0"/>
          </a:p>
        </p:txBody>
      </p:sp>
      <p:pic>
        <p:nvPicPr>
          <p:cNvPr id="15362" name="Picture 2" descr="https://sun9-4.userapi.com/c846324/v846324062/1fbe41/_ewXfu7AZC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29" y="1772816"/>
            <a:ext cx="2883310" cy="384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54.userapi.com/c846121/v846121062/209c46/gOplEd_rfT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11412"/>
            <a:ext cx="2789216" cy="371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sun9-55.userapi.com/c849028/v849028062/1930c4/rMWwHLbef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3053881" cy="407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57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4" name="Picture 2" descr="https://sun9-18.userapi.com/c852320/v852320492/158154/-S5Cu0Z9aD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"/>
          <a:stretch/>
        </p:blipFill>
        <p:spPr bwMode="auto">
          <a:xfrm>
            <a:off x="3635897" y="7287"/>
            <a:ext cx="55281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71" y="-27384"/>
            <a:ext cx="3990865" cy="147732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sz="2000" dirty="0" smtClean="0"/>
              <a:t>Отчет по результатам совместной работы </a:t>
            </a:r>
            <a:r>
              <a:rPr lang="ru-RU" sz="2000" dirty="0"/>
              <a:t>УК и </a:t>
            </a:r>
            <a:r>
              <a:rPr lang="ru-RU" sz="2000" dirty="0" smtClean="0"/>
              <a:t>СД в ИЮНЕ 2019 года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577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28072"/>
            <a:ext cx="148149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ИЮНЬ 2019</a:t>
            </a:r>
            <a:endParaRPr lang="ru-RU" dirty="0"/>
          </a:p>
        </p:txBody>
      </p:sp>
      <p:pic>
        <p:nvPicPr>
          <p:cNvPr id="17410" name="Picture 2" descr="https://sun9-21.userapi.com/c855532/v855532063/57a29/HJ2cgpfcY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44824"/>
            <a:ext cx="2760241" cy="368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sun9-62.userapi.com/c850332/v850332063/15a854/sGkOP_V8r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3034060"/>
            <a:ext cx="2749158" cy="366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0338"/>
            <a:ext cx="2823251" cy="376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https://sun9-21.userapi.com/c850332/v850332063/15a881/Fb3HuPSp9Q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71" y="2941161"/>
            <a:ext cx="2937629" cy="391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575" y="444856"/>
            <a:ext cx="36159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П.2</a:t>
            </a:r>
            <a:r>
              <a:rPr lang="ru-RU" dirty="0" smtClean="0"/>
              <a:t> </a:t>
            </a:r>
          </a:p>
          <a:p>
            <a:r>
              <a:rPr lang="ru-RU" dirty="0" smtClean="0"/>
              <a:t>1 июня СД и УК организовали и провели для детей праздник, посвященный Дню защиты детей.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71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48149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ИЮНЬ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9101" y="492333"/>
            <a:ext cx="89529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П.8</a:t>
            </a:r>
          </a:p>
          <a:p>
            <a:r>
              <a:rPr lang="ru-RU" dirty="0" smtClean="0"/>
              <a:t>В </a:t>
            </a:r>
            <a:r>
              <a:rPr lang="ru-RU" dirty="0"/>
              <a:t>период отключения горячего </a:t>
            </a:r>
            <a:r>
              <a:rPr lang="ru-RU" dirty="0" smtClean="0"/>
              <a:t>водоснабжения </a:t>
            </a:r>
            <a:r>
              <a:rPr lang="ru-RU" dirty="0"/>
              <a:t>проведен весь комплекс работ по подготовке к отопительному сезону. А именно : проведена </a:t>
            </a:r>
            <a:r>
              <a:rPr lang="ru-RU" dirty="0" err="1"/>
              <a:t>безразборная</a:t>
            </a:r>
            <a:r>
              <a:rPr lang="ru-RU" dirty="0"/>
              <a:t> химическая промывка теплообменников, прочистка фильтров и грязевиков системы отопления и ГВС, </a:t>
            </a:r>
            <a:r>
              <a:rPr lang="ru-RU" dirty="0" err="1"/>
              <a:t>опрессовка</a:t>
            </a:r>
            <a:r>
              <a:rPr lang="ru-RU" dirty="0"/>
              <a:t> системы отопления, ревизия запорной и регулирующей арматуры ИТП.</a:t>
            </a:r>
          </a:p>
        </p:txBody>
      </p:sp>
      <p:pic>
        <p:nvPicPr>
          <p:cNvPr id="20482" name="Picture 2" descr="https://sun9-66.userapi.com/c851032/v851032207/14c4bb/RLpPhL9ix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48880"/>
            <a:ext cx="2822696" cy="37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sun9-19.userapi.com/c849132/v849132207/1bc718/sDskRhmxLd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92025"/>
            <a:ext cx="2470276" cy="329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sun9-56.userapi.com/c854120/v854120207/73b7b/gd4_PiWCsj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32856"/>
            <a:ext cx="2740306" cy="365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21" y="3221957"/>
            <a:ext cx="2672827" cy="356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9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48149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ИЮНЬ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9101" y="492333"/>
            <a:ext cx="895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П.9</a:t>
            </a:r>
          </a:p>
          <a:p>
            <a:r>
              <a:rPr lang="ru-RU" dirty="0" smtClean="0"/>
              <a:t>Управляющей </a:t>
            </a:r>
            <a:r>
              <a:rPr lang="ru-RU" dirty="0"/>
              <a:t>компанией выполнены работы по устройству гидроизоляции и системы водоотведения на восьми технических балконах МКД по адресу Северное шоссе 18.</a:t>
            </a:r>
          </a:p>
        </p:txBody>
      </p:sp>
      <p:pic>
        <p:nvPicPr>
          <p:cNvPr id="19460" name="Picture 4" descr="https://sun9-59.userapi.com/c850628/v850628792/14f6da/7VboP-uaeG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33650"/>
            <a:ext cx="4522112" cy="33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sun9-38.userapi.com/c850628/v850628792/14f6e3/N-kvztPjpb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14" y="1692662"/>
            <a:ext cx="3823593" cy="286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sun9-34.userapi.com/c850628/v850628792/14f6c8/9DdiG8ha6s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42" y="1637558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10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48149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ИЮНЬ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9101" y="655528"/>
            <a:ext cx="89529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П.П. 11-12</a:t>
            </a:r>
          </a:p>
          <a:p>
            <a:r>
              <a:rPr lang="ru-RU" dirty="0" smtClean="0"/>
              <a:t>Произведён </a:t>
            </a:r>
            <a:r>
              <a:rPr lang="ru-RU" dirty="0"/>
              <a:t>ремонт крыльца 4 подъезда. Плитку, которая мешала закрытию выходной двери, сняли и заменили новой</a:t>
            </a:r>
            <a:r>
              <a:rPr lang="ru-RU" dirty="0" smtClean="0"/>
              <a:t>. На двери отремонтирован доводчик.</a:t>
            </a: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8434" name="Picture 2" descr="https://sun9-38.userapi.com/c856028/v856028698/6c2c5/457LAfBiS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921" y="1943603"/>
            <a:ext cx="5688632" cy="426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48149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ИЮНЬ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9101" y="655528"/>
            <a:ext cx="895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 15</a:t>
            </a:r>
          </a:p>
          <a:p>
            <a:r>
              <a:rPr lang="ru-RU" dirty="0"/>
              <a:t>Устройство пандуса в арке между 3 и 4 подъездами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AutoShape 2" descr="blob:https://web.whatsapp.com/ee44c61c-6174-4a4a-be69-009c171988e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blob:https://web.whatsapp.com/ee44c61c-6174-4a4a-be69-009c171988e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8"/>
            <a:ext cx="399644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69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48149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ИЮНЬ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9101" y="492333"/>
            <a:ext cx="8952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П.18</a:t>
            </a:r>
          </a:p>
          <a:p>
            <a:r>
              <a:rPr lang="ru-RU" dirty="0" smtClean="0"/>
              <a:t>Установлены </a:t>
            </a:r>
            <a:r>
              <a:rPr lang="ru-RU" dirty="0"/>
              <a:t>защитные кожухи на кабель-канал </a:t>
            </a:r>
            <a:r>
              <a:rPr lang="ru-RU" dirty="0" smtClean="0"/>
              <a:t>во 2, </a:t>
            </a:r>
            <a:r>
              <a:rPr lang="ru-RU" dirty="0"/>
              <a:t>4 и 5 </a:t>
            </a:r>
            <a:r>
              <a:rPr lang="ru-RU" dirty="0" smtClean="0"/>
              <a:t>подъездах </a:t>
            </a:r>
            <a:r>
              <a:rPr lang="ru-RU" dirty="0"/>
              <a:t>в местах отсутствия.</a:t>
            </a:r>
          </a:p>
        </p:txBody>
      </p:sp>
      <p:pic>
        <p:nvPicPr>
          <p:cNvPr id="21506" name="Picture 2" descr="https://sun9-30.userapi.com/c848620/v848620248/1c9f99/TPMuY_SAXT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193370"/>
            <a:ext cx="4248472" cy="56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19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48149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ИЮНЬ 2019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5686" y="620688"/>
            <a:ext cx="88708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П.19</a:t>
            </a:r>
          </a:p>
          <a:p>
            <a:r>
              <a:rPr lang="ru-RU" dirty="0" smtClean="0"/>
              <a:t>Проведены подготовительные работы по восстановлению </a:t>
            </a:r>
            <a:r>
              <a:rPr lang="ru-RU" dirty="0"/>
              <a:t>верхней части ограждений лоджий технических этажей с 1 по 5 подъезды на Северном шоссе 18.</a:t>
            </a:r>
          </a:p>
        </p:txBody>
      </p:sp>
      <p:pic>
        <p:nvPicPr>
          <p:cNvPr id="22530" name="Picture 2" descr="https://sun9-50.userapi.com/c855224/v855224450/7bfd9/TPNFNBDX4K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5" y="1700808"/>
            <a:ext cx="372641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sun9-67.userapi.com/c855324/v855324651/877a6/jq4CRtbxx3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1556792"/>
            <a:ext cx="4296041" cy="322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sun9-70.userapi.com/c857732/v857732651/b15f/ufQtQPNfUc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778" y="3861048"/>
            <a:ext cx="374441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2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698" name="Picture 2" descr="https://sun9-14.userapi.com/c858232/v858232127/30310/igYkDzGeSp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8"/>
          <a:stretch/>
        </p:blipFill>
        <p:spPr bwMode="auto">
          <a:xfrm>
            <a:off x="3896156" y="1167"/>
            <a:ext cx="5229448" cy="68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71" y="-27384"/>
            <a:ext cx="3990865" cy="147732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sz="2000" dirty="0" smtClean="0"/>
              <a:t>Отчет по результатам совместной работы </a:t>
            </a:r>
            <a:r>
              <a:rPr lang="ru-RU" sz="2000" dirty="0"/>
              <a:t>УК и </a:t>
            </a:r>
            <a:r>
              <a:rPr lang="ru-RU" sz="2000" dirty="0" smtClean="0"/>
              <a:t>СД в ИЮЛЕ 2019 года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36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https://sun9-64.userapi.com/c851424/v851424102/cb078/jTFk17B-By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" b="9697"/>
          <a:stretch/>
        </p:blipFill>
        <p:spPr bwMode="auto">
          <a:xfrm>
            <a:off x="3779912" y="-22744"/>
            <a:ext cx="5412574" cy="688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71" y="-27384"/>
            <a:ext cx="3990865" cy="147732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sz="2000" dirty="0" smtClean="0"/>
              <a:t>Отчет по результатам совместной работы </a:t>
            </a:r>
            <a:r>
              <a:rPr lang="ru-RU" sz="2000" dirty="0"/>
              <a:t>УК и </a:t>
            </a:r>
            <a:r>
              <a:rPr lang="ru-RU" sz="2000" dirty="0" smtClean="0"/>
              <a:t>СД в ФЕВРАЛЕ 2019 года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667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45745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ИЮЛЬ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620688"/>
            <a:ext cx="89529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П.2</a:t>
            </a:r>
          </a:p>
          <a:p>
            <a:r>
              <a:rPr lang="ru-RU" dirty="0" smtClean="0"/>
              <a:t>На </a:t>
            </a:r>
            <a:r>
              <a:rPr lang="ru-RU" dirty="0"/>
              <a:t>7-м и 8-м этажах установлено ранее отсутствовавшее обрамление проемов пассажирских лифтов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4578" name="Picture 2" descr="https://sun9-12.userapi.com/c855436/v855436950/86999/JWp3u9G5ZN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2"/>
            <a:ext cx="3868229" cy="515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2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45745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ИЮЛЬ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7009" y="548680"/>
            <a:ext cx="895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П.4</a:t>
            </a:r>
          </a:p>
          <a:p>
            <a:r>
              <a:rPr lang="ru-RU" dirty="0" smtClean="0"/>
              <a:t>Произведена </a:t>
            </a:r>
            <a:r>
              <a:rPr lang="ru-RU" dirty="0" err="1"/>
              <a:t>оклеечная</a:t>
            </a:r>
            <a:r>
              <a:rPr lang="ru-RU" dirty="0"/>
              <a:t> </a:t>
            </a:r>
            <a:r>
              <a:rPr lang="ru-RU" dirty="0" smtClean="0"/>
              <a:t>гидроизоляция (оклейка </a:t>
            </a:r>
            <a:r>
              <a:rPr lang="ru-RU" dirty="0" err="1" smtClean="0"/>
              <a:t>гидроизолом</a:t>
            </a:r>
            <a:r>
              <a:rPr lang="ru-RU" dirty="0" smtClean="0"/>
              <a:t>) </a:t>
            </a:r>
            <a:r>
              <a:rPr lang="ru-RU" dirty="0"/>
              <a:t>верхней части ограждения </a:t>
            </a:r>
            <a:r>
              <a:rPr lang="ru-RU" dirty="0" smtClean="0"/>
              <a:t>технических балконов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5602" name="Picture 2" descr="https://sun9-69.userapi.com/c858332/v858332318/bf1d/lNcn-aHrpG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1" y="1646802"/>
            <a:ext cx="355239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un9-16.userapi.com/c858332/v858332318/bf26/BRRPZU-6I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963" y="1484784"/>
            <a:ext cx="3984442" cy="29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sun9-51.userapi.com/c858332/v858332318/bf2f/BuyxY10obs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76" y="3896342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sun9-56.userapi.com/c848628/v848628407/1d4c49/Ttmgv-V6S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50849"/>
            <a:ext cx="2790942" cy="372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8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45745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ИЮЛЬ 2019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7974" y="620688"/>
            <a:ext cx="8656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П.9</a:t>
            </a:r>
          </a:p>
          <a:p>
            <a:r>
              <a:rPr lang="ru-RU" dirty="0" smtClean="0"/>
              <a:t>Произведены работы </a:t>
            </a:r>
            <a:r>
              <a:rPr lang="ru-RU" dirty="0"/>
              <a:t>по замене плиточного покрытия на </a:t>
            </a:r>
            <a:r>
              <a:rPr lang="ru-RU" dirty="0" smtClean="0"/>
              <a:t>пандусе </a:t>
            </a:r>
            <a:r>
              <a:rPr lang="ru-RU" dirty="0"/>
              <a:t>2 подъезда.</a:t>
            </a:r>
          </a:p>
        </p:txBody>
      </p:sp>
      <p:pic>
        <p:nvPicPr>
          <p:cNvPr id="28674" name="Picture 2" descr="https://sun9-24.userapi.com/c853524/v853524783/ad6e2/VxIDBFJrMW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43" y="1400002"/>
            <a:ext cx="361840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sun9-49.userapi.com/c854224/v854224783/af16f/PuP1qpovtu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4" y="1400002"/>
            <a:ext cx="361840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84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45745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ИЮЛЬ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7009" y="548680"/>
            <a:ext cx="895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П.10</a:t>
            </a:r>
          </a:p>
          <a:p>
            <a:r>
              <a:rPr lang="ru-RU" dirty="0" smtClean="0"/>
              <a:t>Ремонт примыкания </a:t>
            </a:r>
            <a:r>
              <a:rPr lang="ru-RU" dirty="0" err="1"/>
              <a:t>отмостки</a:t>
            </a:r>
            <a:r>
              <a:rPr lang="ru-RU" dirty="0"/>
              <a:t> к цоколю между 4 и 5 подъездами.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6626" name="Picture 2" descr="https://sun9-47.userapi.com/c850216/v850216464/198d3e/RJJTXicHhD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1" y="1268760"/>
            <a:ext cx="2797783" cy="373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92896"/>
            <a:ext cx="3100146" cy="413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https://sun9-47.userapi.com/c855420/v855420215/8de2b/KVBlQ8f9OR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91369"/>
            <a:ext cx="3058139" cy="40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70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45745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ИЮЛЬ 2019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936" y="620688"/>
            <a:ext cx="89185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П.13</a:t>
            </a:r>
          </a:p>
          <a:p>
            <a:r>
              <a:rPr lang="ru-RU" dirty="0" smtClean="0"/>
              <a:t>Произведены работы </a:t>
            </a:r>
            <a:r>
              <a:rPr lang="ru-RU" dirty="0"/>
              <a:t>по изготовлению и монтажу металлических ограждений (</a:t>
            </a:r>
            <a:r>
              <a:rPr lang="ru-RU" dirty="0" err="1"/>
              <a:t>недострой</a:t>
            </a:r>
            <a:r>
              <a:rPr lang="ru-RU" dirty="0"/>
              <a:t> от застройщика) лестничных маршей и площадок в 1,2,3 подъездах.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" y="2060848"/>
            <a:ext cx="1856914" cy="371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94578"/>
            <a:ext cx="4932040" cy="246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544" y="4360598"/>
            <a:ext cx="4968552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718208"/>
            <a:ext cx="252028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2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0" name="Picture 2" descr="https://sun9-42.userapi.com/c857728/v857728247/5419e/mDtsnnK1Y2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 b="9702"/>
          <a:stretch/>
        </p:blipFill>
        <p:spPr bwMode="auto">
          <a:xfrm>
            <a:off x="3588776" y="0"/>
            <a:ext cx="5555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44624"/>
            <a:ext cx="648072" cy="49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071" y="-27384"/>
            <a:ext cx="3990865" cy="147732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sz="2000" dirty="0" smtClean="0"/>
              <a:t>Отчет по результатам совместной работы </a:t>
            </a:r>
            <a:r>
              <a:rPr lang="ru-RU" sz="2000" dirty="0"/>
              <a:t>УК и </a:t>
            </a:r>
            <a:r>
              <a:rPr lang="ru-RU" sz="2000" dirty="0" smtClean="0"/>
              <a:t>СД в АВГУСТЕ 2019 года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2490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608133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АВГУСТ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2143" y="548680"/>
            <a:ext cx="88809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П.9</a:t>
            </a:r>
          </a:p>
          <a:p>
            <a:r>
              <a:rPr lang="ru-RU" dirty="0" smtClean="0"/>
              <a:t>Закончен </a:t>
            </a:r>
            <a:r>
              <a:rPr lang="ru-RU" dirty="0"/>
              <a:t>ремонт кровельного покрытия и архитектурных выступов на кровле в районе 1,2 и 3 подъездов (очередной </a:t>
            </a:r>
            <a:r>
              <a:rPr lang="ru-RU" dirty="0" err="1"/>
              <a:t>недострой</a:t>
            </a:r>
            <a:r>
              <a:rPr lang="ru-RU" dirty="0"/>
              <a:t> от ГС).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56792"/>
            <a:ext cx="3851920" cy="288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625" y="4365104"/>
            <a:ext cx="3035829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3131840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17" y="4149080"/>
            <a:ext cx="3323861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8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608133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АВГУСТ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2143" y="548680"/>
            <a:ext cx="88809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П.11</a:t>
            </a:r>
          </a:p>
          <a:p>
            <a:r>
              <a:rPr lang="ru-RU" dirty="0" smtClean="0"/>
              <a:t>Завершены </a:t>
            </a:r>
            <a:r>
              <a:rPr lang="ru-RU" dirty="0"/>
              <a:t>работы по наклейке этажной нумерации в пяти подъездах дома 18</a:t>
            </a:r>
          </a:p>
        </p:txBody>
      </p:sp>
      <p:pic>
        <p:nvPicPr>
          <p:cNvPr id="31752" name="Picture 8" descr="https://sun9-60.userapi.com/c855028/v855028161/e72b9/wXrfLGBS1V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3687347" cy="491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62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2" name="Picture 2" descr="https://sun9-51.userapi.com/c852020/v852020855/1f05a7/guhN6xWi6P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129" y="28690"/>
            <a:ext cx="5433823" cy="677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72" y="-27384"/>
            <a:ext cx="3695058" cy="147732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sz="2000" dirty="0" smtClean="0"/>
              <a:t>Отчет по результатам совместной работы </a:t>
            </a:r>
            <a:r>
              <a:rPr lang="ru-RU" sz="2000" dirty="0"/>
              <a:t>УК и </a:t>
            </a:r>
            <a:r>
              <a:rPr lang="ru-RU" sz="2000" dirty="0" smtClean="0"/>
              <a:t>СД в СЕНТЯБРЕ 2019 года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864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917513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СЕНТЯБРЬ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7583" y="550421"/>
            <a:ext cx="8808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П.3</a:t>
            </a:r>
          </a:p>
          <a:p>
            <a:r>
              <a:rPr lang="ru-RU" dirty="0" smtClean="0"/>
              <a:t>Заделаны швы </a:t>
            </a:r>
            <a:r>
              <a:rPr lang="ru-RU" dirty="0"/>
              <a:t>и </a:t>
            </a:r>
            <a:r>
              <a:rPr lang="ru-RU" dirty="0" smtClean="0"/>
              <a:t>примыкание </a:t>
            </a:r>
            <a:r>
              <a:rPr lang="ru-RU" dirty="0" err="1" smtClean="0"/>
              <a:t>отмостки</a:t>
            </a:r>
            <a:r>
              <a:rPr lang="ru-RU" dirty="0" smtClean="0"/>
              <a:t> </a:t>
            </a:r>
            <a:r>
              <a:rPr lang="ru-RU" dirty="0"/>
              <a:t>к цоколю по фасадной части дома</a:t>
            </a:r>
          </a:p>
        </p:txBody>
      </p:sp>
      <p:pic>
        <p:nvPicPr>
          <p:cNvPr id="33794" name="Picture 2" descr="https://sun9-7.userapi.com/c855036/v855036671/dfeb1/6IKdZ3MCRD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96752"/>
            <a:ext cx="2952328" cy="393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76872"/>
            <a:ext cx="3312368" cy="441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462" y="1196752"/>
            <a:ext cx="3302858" cy="440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92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78606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ФЕВРАЛЬ 2019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22388" y="620688"/>
            <a:ext cx="8736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П.9</a:t>
            </a:r>
            <a:r>
              <a:rPr lang="ru-RU" dirty="0" smtClean="0"/>
              <a:t> Управляющей </a:t>
            </a:r>
            <a:r>
              <a:rPr lang="ru-RU" dirty="0"/>
              <a:t>компанией в ИТП установлены счётчики ХВС на подготовку ГВС (2 шт.) </a:t>
            </a:r>
            <a:endParaRPr lang="ru-RU" dirty="0" smtClean="0"/>
          </a:p>
          <a:p>
            <a:endParaRPr lang="ru-RU" dirty="0"/>
          </a:p>
          <a:p>
            <a:r>
              <a:rPr lang="ru-RU" b="1" dirty="0"/>
              <a:t>П.14</a:t>
            </a:r>
            <a:r>
              <a:rPr lang="ru-RU" dirty="0"/>
              <a:t> Установлено и покрашено лестничное ограждение на 19 этаже (выход на крышу) в 5 подъезде.</a:t>
            </a:r>
          </a:p>
          <a:p>
            <a:endParaRPr lang="ru-RU" b="1" dirty="0" smtClean="0"/>
          </a:p>
          <a:p>
            <a:r>
              <a:rPr lang="ru-RU" b="1" dirty="0" smtClean="0"/>
              <a:t>П.15 </a:t>
            </a:r>
            <a:r>
              <a:rPr lang="ru-RU" dirty="0" smtClean="0"/>
              <a:t>По заявке СД распилены и убраны железобетонные балки, находящиеся в подъездах (5шт). Наследие от застройщика.</a:t>
            </a:r>
            <a:endParaRPr lang="ru-RU" dirty="0"/>
          </a:p>
        </p:txBody>
      </p:sp>
      <p:pic>
        <p:nvPicPr>
          <p:cNvPr id="1028" name="Picture 4" descr="https://sun9-20.userapi.com/c844321/v844321823/1aca3f/wHrumv6lr6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40968"/>
            <a:ext cx="457199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9.userapi.com/c845216/v845216823/1ac02e/OP71Wl49R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36912"/>
            <a:ext cx="3024336" cy="4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11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917513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СЕНТЯБРЬ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" y="55042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П.4</a:t>
            </a:r>
            <a:endParaRPr lang="ru-RU" b="1" dirty="0" smtClean="0"/>
          </a:p>
          <a:p>
            <a:r>
              <a:rPr lang="ru-RU" dirty="0" smtClean="0"/>
              <a:t>Проведены </a:t>
            </a:r>
            <a:r>
              <a:rPr lang="ru-RU" dirty="0"/>
              <a:t>ремонтно-восстановительные работы на пандусе со стороны запасного выхода 5 подъезда.</a:t>
            </a:r>
            <a:endParaRPr lang="ru-RU" dirty="0"/>
          </a:p>
        </p:txBody>
      </p:sp>
      <p:sp>
        <p:nvSpPr>
          <p:cNvPr id="3" name="AutoShape 2" descr="blob:https://web.whatsapp.com/1316aa2c-5204-430b-af16-fda9f809ad8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63028"/>
            <a:ext cx="7827189" cy="536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59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917513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СЕНТЯБРЬ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548680"/>
            <a:ext cx="88089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П.15</a:t>
            </a:r>
          </a:p>
          <a:p>
            <a:r>
              <a:rPr lang="ru-RU" dirty="0" smtClean="0"/>
              <a:t>Завершены </a:t>
            </a:r>
            <a:r>
              <a:rPr lang="ru-RU" dirty="0"/>
              <a:t>работы в техническом подполье первого подъезда МКД Северное шоссе 18 по изготовлению и установке решеток, ограждения и стационарной установке насоса в дренажном приямке. До конца текущего </a:t>
            </a:r>
            <a:r>
              <a:rPr lang="ru-RU" dirty="0" smtClean="0"/>
              <a:t>года такие </a:t>
            </a:r>
            <a:r>
              <a:rPr lang="ru-RU" dirty="0"/>
              <a:t>же работы будут проведены в третьем и четвертом подъездах.</a:t>
            </a:r>
          </a:p>
        </p:txBody>
      </p:sp>
      <p:pic>
        <p:nvPicPr>
          <p:cNvPr id="34818" name="Picture 2" descr="https://sun9-18.userapi.com/c855532/v855532049/102d52/0R-MTtaYgX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2336598" cy="467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sun9-42.userapi.com/c855532/v855532049/102d5c/GM8140zTbx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9104"/>
            <a:ext cx="2336132" cy="467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52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sun9-45.userapi.com/c854028/v854028057/148585/TRJkJ4Fr_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138" y="2649"/>
            <a:ext cx="4801783" cy="685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56" y="15644"/>
            <a:ext cx="3762455" cy="147732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sz="2000" dirty="0" smtClean="0"/>
              <a:t>Отчет по результатам совместной работы </a:t>
            </a:r>
            <a:r>
              <a:rPr lang="ru-RU" sz="2000" dirty="0"/>
              <a:t>УК и </a:t>
            </a:r>
            <a:r>
              <a:rPr lang="ru-RU" sz="2000" dirty="0" smtClean="0"/>
              <a:t>СД в ОКТЯБРЕ 2019 года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035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77003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ОКТЯБРЬ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4403" y="620688"/>
            <a:ext cx="8856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П.2</a:t>
            </a:r>
          </a:p>
          <a:p>
            <a:r>
              <a:rPr lang="ru-RU" dirty="0" smtClean="0"/>
              <a:t>Завершены </a:t>
            </a:r>
            <a:r>
              <a:rPr lang="ru-RU" dirty="0"/>
              <a:t>работы по гидроизоляции и водоотведению на 33 балконах технического этажа во всех подъездах дома (</a:t>
            </a:r>
            <a:r>
              <a:rPr lang="ru-RU" dirty="0" err="1"/>
              <a:t>недострой</a:t>
            </a:r>
            <a:r>
              <a:rPr lang="ru-RU" dirty="0"/>
              <a:t> от ГС). Проделана огромная работа. Неоднократно собиралась комиссия в составе представителей УК, Совета дома, собственников последних этажей, подрядчиков. Работа принималась поэтапно, замечания и пожелания членов комиссии устранялись и затем повторно принималась работа. </a:t>
            </a:r>
          </a:p>
        </p:txBody>
      </p:sp>
      <p:pic>
        <p:nvPicPr>
          <p:cNvPr id="36866" name="Picture 2" descr="https://sun9-31.userapi.com/c855128/v855128109/10db11/EpBkZnEVom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4" y="2664511"/>
            <a:ext cx="307834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643587"/>
            <a:ext cx="3094035" cy="412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19" y="3003994"/>
            <a:ext cx="2569117" cy="342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36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77003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ОКТЯБРЬ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4403" y="620688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П.5</a:t>
            </a:r>
          </a:p>
          <a:p>
            <a:r>
              <a:rPr lang="ru-RU" dirty="0" smtClean="0"/>
              <a:t>Установлены решетки на вентиляционные отверстия </a:t>
            </a:r>
            <a:r>
              <a:rPr lang="ru-RU" dirty="0"/>
              <a:t>на </a:t>
            </a:r>
            <a:r>
              <a:rPr lang="ru-RU" dirty="0" err="1" smtClean="0"/>
              <a:t>техэтаже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7019"/>
            <a:ext cx="410445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28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77003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ОКТЯБРЬ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4403" y="620688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П.7</a:t>
            </a:r>
          </a:p>
          <a:p>
            <a:r>
              <a:rPr lang="ru-RU" dirty="0" smtClean="0"/>
              <a:t>В </a:t>
            </a:r>
            <a:r>
              <a:rPr lang="ru-RU" dirty="0"/>
              <a:t>подвальном помещении с 1 по 5 </a:t>
            </a:r>
            <a:r>
              <a:rPr lang="ru-RU" dirty="0" smtClean="0"/>
              <a:t>подъезд сделана </a:t>
            </a:r>
            <a:r>
              <a:rPr lang="ru-RU" dirty="0"/>
              <a:t>изоляция 355 </a:t>
            </a:r>
            <a:r>
              <a:rPr lang="ru-RU" dirty="0" err="1"/>
              <a:t>кв.м</a:t>
            </a:r>
            <a:r>
              <a:rPr lang="ru-RU" dirty="0"/>
              <a:t> трубопроводов системы отопления, не </a:t>
            </a:r>
            <a:r>
              <a:rPr lang="ru-RU" dirty="0" smtClean="0"/>
              <a:t>выполненная застройщиком.</a:t>
            </a:r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0" y="1683619"/>
            <a:ext cx="2256185" cy="300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91716"/>
            <a:ext cx="1848173" cy="246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201" y="1683619"/>
            <a:ext cx="1981241" cy="264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sun9-62.userapi.com/c858232/v858232842/c290a/1uVB53PCBH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70" y="3555945"/>
            <a:ext cx="1651028" cy="330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37" y="1774259"/>
            <a:ext cx="1874786" cy="374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187742"/>
            <a:ext cx="1827099" cy="365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23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77003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ОКТЯБРЬ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4403" y="620688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П.8</a:t>
            </a:r>
          </a:p>
          <a:p>
            <a:r>
              <a:rPr lang="ru-RU" dirty="0" smtClean="0"/>
              <a:t>Ведутся </a:t>
            </a:r>
            <a:r>
              <a:rPr lang="ru-RU" dirty="0"/>
              <a:t>работы по устройству дополнительных опор системы водоотведения в подвале МКД Северное шоссе 18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3" y="1753850"/>
            <a:ext cx="2235263" cy="447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328" y="1988840"/>
            <a:ext cx="2434580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44018"/>
            <a:ext cx="2190906" cy="4381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395" y="1273278"/>
            <a:ext cx="2792361" cy="558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3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77003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ОКТЯБРЬ 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4403" y="620688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П.15</a:t>
            </a:r>
            <a:endParaRPr lang="ru-RU" b="1" dirty="0" smtClean="0"/>
          </a:p>
          <a:p>
            <a:r>
              <a:rPr lang="ru-RU" dirty="0" smtClean="0"/>
              <a:t>Произведена частичная замена потолочной плитки на 1х этажах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484784"/>
            <a:ext cx="3886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88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057" y="160337"/>
            <a:ext cx="90174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настоящее время в доме продолжаются работы в соответствии с планом работ. </a:t>
            </a:r>
          </a:p>
          <a:p>
            <a:endParaRPr lang="ru-RU" dirty="0" smtClean="0"/>
          </a:p>
          <a:p>
            <a:r>
              <a:rPr lang="ru-RU" dirty="0" smtClean="0"/>
              <a:t>В</a:t>
            </a:r>
            <a:r>
              <a:rPr lang="ru-RU" dirty="0" smtClean="0"/>
              <a:t> том числе: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9360" y="14847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начаты </a:t>
            </a:r>
            <a:r>
              <a:rPr lang="ru-RU" dirty="0"/>
              <a:t>работы по первому </a:t>
            </a:r>
            <a:r>
              <a:rPr lang="ru-RU" dirty="0" smtClean="0"/>
              <a:t>этапу восстановления систем противопожарной защиты: </a:t>
            </a:r>
            <a:r>
              <a:rPr lang="ru-RU" dirty="0"/>
              <a:t>"Восстановление системы противопожарного водопровода</a:t>
            </a:r>
            <a:r>
              <a:rPr lang="ru-RU" dirty="0" smtClean="0"/>
              <a:t>"</a:t>
            </a:r>
            <a:endParaRPr lang="ru-RU" dirty="0"/>
          </a:p>
        </p:txBody>
      </p:sp>
      <p:sp>
        <p:nvSpPr>
          <p:cNvPr id="7" name="AutoShape 2" descr="blob:https://web.whatsapp.com/4c7d7002-7593-414d-9915-8653420be31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611" y="908720"/>
            <a:ext cx="4451452" cy="291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1057" y="3904101"/>
            <a:ext cx="43108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начаты </a:t>
            </a:r>
            <a:r>
              <a:rPr lang="ru-RU" dirty="0"/>
              <a:t>работы </a:t>
            </a:r>
            <a:r>
              <a:rPr lang="ru-RU" dirty="0" smtClean="0"/>
              <a:t>по </a:t>
            </a:r>
            <a:r>
              <a:rPr lang="ru-RU" dirty="0"/>
              <a:t>ремонту и восстановлению системы уравнивания потенциалов, защитного заземления вводно-распределительных устройств (ВРУ), лифтовых шахт, индивидуального теплового пункта (ИТП) и насосной</a:t>
            </a:r>
            <a:endParaRPr lang="ru-RU" dirty="0"/>
          </a:p>
        </p:txBody>
      </p:sp>
      <p:sp>
        <p:nvSpPr>
          <p:cNvPr id="9" name="AutoShape 5" descr="blob:https://web.whatsapp.com/7675182c-c19c-4856-8657-250f233b36a2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619" y="3904101"/>
            <a:ext cx="4567436" cy="25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78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blob:https://web.whatsapp.com/4c7d7002-7593-414d-9915-8653420be31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blob:https://web.whatsapp.com/7675182c-c19c-4856-8657-250f233b36a2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55574" y="169168"/>
            <a:ext cx="8592889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ВЫПОЛНЕНИЕ ПЛАНА РАБОТ</a:t>
            </a: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660793"/>
              </p:ext>
            </p:extLst>
          </p:nvPr>
        </p:nvGraphicFramePr>
        <p:xfrm>
          <a:off x="683568" y="617541"/>
          <a:ext cx="7704856" cy="6203861"/>
        </p:xfrm>
        <a:graphic>
          <a:graphicData uri="http://schemas.openxmlformats.org/drawingml/2006/table">
            <a:tbl>
              <a:tblPr firstRow="1" firstCol="1" bandRow="1"/>
              <a:tblGrid>
                <a:gridCol w="459305"/>
                <a:gridCol w="4207241"/>
                <a:gridCol w="792304"/>
                <a:gridCol w="726470"/>
                <a:gridCol w="1519536"/>
              </a:tblGrid>
              <a:tr h="317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Мероприятия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Ед. изм.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Объем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Срок выполнения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Локальный ремонт кровельного покрытия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кв.м.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01.05.19 – 30.09.19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Устройство гидроизоляции балконов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техэтажа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кв.м.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01.05.19 – 30.09.19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Устройство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оклеечной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 гидроизоляция верхней части ограждения балкона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пог.м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01.05.19 – 30.09.19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Устройство водоотведения с технических балконов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01.05.19 – 30.09.19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Устройство герметизации участка фасада технического этажа - подъезд №5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пог.м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01.05.19 – 30.08.19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Восстановление напольного покрытия и поручней в грузопассажирских лифтах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шт.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01.02.19 – 30.04.19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Окраска кабин грузопассажирских лифтов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шт.</a:t>
                      </a:r>
                      <a:endParaRPr lang="ru-RU" sz="11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01.04.19 – 30.06.19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Ремонт плиточного покрытия стен межквартирного холла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кв.м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01.01.19 – 31.12.19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Ремонт плиточного покрытия пола межквартирного холла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кв.м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01.01.19 – 31.12.19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Устройство бетонного пандуса между 3и 4 подъездом (со двора)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01.05.19 – 30.09.19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Устройство дополнительного крепления систем водоотведения и ливневой канализации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пог.м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01.01.19 – 31.12.19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Установка доводчиков в МОП 1 и 2 этажа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01.01.19 – 31.01.19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Герметизация проходов кабельных линий на 1-х этажах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01.02.19 – 28.02.19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Заделка мест прохода коммуникаций через перекрытие подвала (работы должены произвести собственники н/п)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кв.м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01.02.19 – 28.02.19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Устройство ограждения  технологического проема на техническом этаже - подъезд №1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01.03.19 – 30.03.19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Окраска поручней входных групп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пог.м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01.05.19 – 31.05.19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Ремонт плиточного покрытия крыльца - подъезд №2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кв.м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01.06.19 – 31.09.19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Заделка примыкания отмостки к цоколю между подъездами №4,5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пог.м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01.08.19 – 31.08.19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Частичный ремонт отдельных участков отделочных элементов в местах повреждений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кв.м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01.01.19 – 31.12.19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87" marR="35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731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78606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ФЕВРАЛЬ 2019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62284" y="594554"/>
            <a:ext cx="8874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П.13 </a:t>
            </a:r>
          </a:p>
          <a:p>
            <a:r>
              <a:rPr lang="ru-RU" dirty="0" smtClean="0"/>
              <a:t>20.02.2019 </a:t>
            </a:r>
            <a:r>
              <a:rPr lang="ru-RU" dirty="0"/>
              <a:t>представители Совета дома в присутствии сотрудников </a:t>
            </a:r>
            <a:r>
              <a:rPr lang="ru-RU" dirty="0" smtClean="0"/>
              <a:t>УК осмотрели </a:t>
            </a:r>
            <a:r>
              <a:rPr lang="ru-RU" dirty="0"/>
              <a:t>подвал </a:t>
            </a:r>
            <a:r>
              <a:rPr lang="ru-RU" dirty="0" smtClean="0"/>
              <a:t>дома: </a:t>
            </a:r>
          </a:p>
          <a:p>
            <a:r>
              <a:rPr lang="ru-RU" dirty="0" smtClean="0"/>
              <a:t>чисто</a:t>
            </a:r>
            <a:r>
              <a:rPr lang="ru-RU" dirty="0"/>
              <a:t>, убран строительный мусор, сухо, вентили водоснабжения и отопления подписаны.</a:t>
            </a:r>
            <a:br>
              <a:rPr lang="ru-RU" dirty="0"/>
            </a:br>
            <a:endParaRPr lang="ru-RU" dirty="0"/>
          </a:p>
        </p:txBody>
      </p:sp>
      <p:pic>
        <p:nvPicPr>
          <p:cNvPr id="1032" name="Picture 8" descr="https://sun9-55.userapi.com/c851428/v851428204/c10e9/T1ibq5vpD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2736304" cy="486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11.userapi.com/c850724/v850724204/be4ee/Ugy5a5jpIm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39"/>
            <a:ext cx="2736304" cy="486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9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blob:https://web.whatsapp.com/4c7d7002-7593-414d-9915-8653420be31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blob:https://web.whatsapp.com/7675182c-c19c-4856-8657-250f233b36a2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55574" y="169168"/>
            <a:ext cx="8592889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ВЫПОЛНЕНИЕ ПЛАНА РАБОТ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053373"/>
              </p:ext>
            </p:extLst>
          </p:nvPr>
        </p:nvGraphicFramePr>
        <p:xfrm>
          <a:off x="307974" y="617538"/>
          <a:ext cx="8224466" cy="1892808"/>
        </p:xfrm>
        <a:graphic>
          <a:graphicData uri="http://schemas.openxmlformats.org/drawingml/2006/table">
            <a:tbl>
              <a:tblPr firstRow="1" firstCol="1" bandRow="1"/>
              <a:tblGrid>
                <a:gridCol w="490281"/>
                <a:gridCol w="4490975"/>
                <a:gridCol w="845735"/>
                <a:gridCol w="775461"/>
                <a:gridCol w="1622014"/>
              </a:tblGrid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Нанесение поэтажной нумерации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01.01.19 – 31.12.19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Устройство ограждений эвакуационных лестниц  подъезд №1,2,3,5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пог.м.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01.01.19 – 31.12.19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Устройство освещения на техническом этаже подъезд №5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помещ.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01.01.19 – 31.03.19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Установка отсутствующих лицевых панелей на УЭРМ (устройство этажное распределительное модульное)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01.07.19 – 31.08.19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*Установка автоматической системы включения (выключения) внутридомового освещения, реагирующей на освещенность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подъезд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1-5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01.03.19 – 30.06.19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Утилизация строительного мусора (техническое подполье, МОП, технический этаж)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куб.м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01.01.19 – 31.12.19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1260" y="2547640"/>
            <a:ext cx="8592889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РАБОТЫ ВНЕ ПЛАНА</a:t>
            </a:r>
            <a:endParaRPr lang="ru-RU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445404"/>
              </p:ext>
            </p:extLst>
          </p:nvPr>
        </p:nvGraphicFramePr>
        <p:xfrm>
          <a:off x="288172" y="2933740"/>
          <a:ext cx="8316276" cy="3231564"/>
        </p:xfrm>
        <a:graphic>
          <a:graphicData uri="http://schemas.openxmlformats.org/drawingml/2006/table">
            <a:tbl>
              <a:tblPr firstRow="1" firstCol="1" bandRow="1"/>
              <a:tblGrid>
                <a:gridCol w="754790"/>
                <a:gridCol w="5281403"/>
                <a:gridCol w="920865"/>
                <a:gridCol w="1359218"/>
              </a:tblGrid>
              <a:tr h="376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Мероприятия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Ед.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изм.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Объем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(Техническое подполье) бетонирование технологических отверстий в местах проходов инженерных комуникаций 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шт.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Окраска общедомовых трубопроводов 1 этажей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пог.м.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Укомплектование кожухами конвекторы 1 этажей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шт.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(Техническое подполье) устройство бетонного порога двери 5 п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шт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Машинные помещения устранение строительных недоделок 1-5 п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шт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Установка фотореле 2-5п эвакуационные выходы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шт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Замена урны 3п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шт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8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Замена стеклопакетов (консъержные) 4и 5п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шт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Восстановление ограждающей металлоконструкции поручни 5п </a:t>
                      </a: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(вандализм)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пог.м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Устройство теплоизоляции трубопроводов системы отопления </a:t>
                      </a: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(недострой)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пог.м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64" marR="62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23528" y="6165304"/>
            <a:ext cx="8576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/>
                <a:ea typeface="Calibri"/>
                <a:cs typeface="Times New Roman"/>
              </a:rPr>
              <a:t>Плановые затраты по статье «текущий ремонт» составляли - 1 286 000,00 руб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/>
            <a:r>
              <a:rPr lang="ru-RU" sz="1400" b="1" dirty="0">
                <a:latin typeface="Times New Roman"/>
                <a:ea typeface="Calibri"/>
                <a:cs typeface="Times New Roman"/>
              </a:rPr>
              <a:t>Фактические затраты по статье «текущий ремонт» на 22.11.2019г. составляют – 1 289 697,13 руб. 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945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6" name="Picture 14" descr="https://sun9-36.userapi.com/c847217/v847217274/1cd78b/AdWThPgHZY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352" y="1318142"/>
            <a:ext cx="1595092" cy="28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78606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ФЕВРАЛЬ 2019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87558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П.П. </a:t>
            </a:r>
            <a:r>
              <a:rPr lang="ru-RU" b="1" dirty="0" smtClean="0"/>
              <a:t>16 </a:t>
            </a:r>
            <a:r>
              <a:rPr lang="ru-RU" dirty="0" smtClean="0"/>
              <a:t>Отверстия </a:t>
            </a:r>
            <a:r>
              <a:rPr lang="ru-RU" dirty="0"/>
              <a:t>запенили чтоб не поддувало, потому что демонтировать трубы нельзя.</a:t>
            </a:r>
          </a:p>
        </p:txBody>
      </p:sp>
      <p:pic>
        <p:nvPicPr>
          <p:cNvPr id="8196" name="Picture 4" descr="https://sun9-71.userapi.com/c846321/v846321274/1dd805/akZ1Cx2RQd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3889"/>
            <a:ext cx="1587702" cy="282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42.userapi.com/c855736/v855736159/1431b/-4sNVGYgqp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31040"/>
            <a:ext cx="2901580" cy="217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19.userapi.com/c852136/v852136159/e8fc7/4-TFwI1q6g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393" y="4056470"/>
            <a:ext cx="1512686" cy="268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un9-35.userapi.com/c855124/v855124159/16b7c/xnV5BJC4ll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695" y="4451204"/>
            <a:ext cx="3059313" cy="229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sun9-61.userapi.com/c846322/v846322274/1d9d37/pFhd-0opMC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6" y="1014490"/>
            <a:ext cx="249627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61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78606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ФЕВРАЛЬ 2019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7974" y="692696"/>
            <a:ext cx="85124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П.17 </a:t>
            </a:r>
            <a:r>
              <a:rPr lang="ru-RU" dirty="0" smtClean="0"/>
              <a:t>Проведены восстановительные работы в грузопассажирских лифтах:</a:t>
            </a: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Изготовлено </a:t>
            </a:r>
            <a:r>
              <a:rPr lang="ru-RU" dirty="0"/>
              <a:t>и установлено во всех пяти кабинах напольное покрытие из рифленого алюминиевого </a:t>
            </a:r>
            <a:r>
              <a:rPr lang="ru-RU" dirty="0" smtClean="0"/>
              <a:t>листа.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 </a:t>
            </a:r>
            <a:r>
              <a:rPr lang="ru-RU" dirty="0"/>
              <a:t>трех кабинах </a:t>
            </a:r>
            <a:r>
              <a:rPr lang="ru-RU" dirty="0" smtClean="0"/>
              <a:t>установлены </a:t>
            </a:r>
            <a:r>
              <a:rPr lang="ru-RU" dirty="0"/>
              <a:t>отсутствующие </a:t>
            </a:r>
            <a:r>
              <a:rPr lang="ru-RU" dirty="0" smtClean="0"/>
              <a:t>поручни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Установлены </a:t>
            </a:r>
            <a:r>
              <a:rPr lang="ru-RU" dirty="0" smtClean="0"/>
              <a:t>пороги.</a:t>
            </a:r>
            <a:endParaRPr lang="ru-RU" dirty="0"/>
          </a:p>
        </p:txBody>
      </p:sp>
      <p:pic>
        <p:nvPicPr>
          <p:cNvPr id="4098" name="Picture 2" descr="https://sun9-28.userapi.com/c851124/v851124731/c470f/HEudAD6HV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2721437"/>
            <a:ext cx="2951554" cy="393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67.userapi.com/c845020/v845020934/1b5863/h3BwCiqxvH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22" y="3662284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4.userapi.com/c850220/v850220934/f3539/tbFNXoX21C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24" y="2567462"/>
            <a:ext cx="321635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29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https://sun9-28.userapi.com/c851432/v851432689/e94d3/ANGywVvPHr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6"/>
          <a:stretch/>
        </p:blipFill>
        <p:spPr bwMode="auto">
          <a:xfrm>
            <a:off x="2558116" y="27820"/>
            <a:ext cx="6634696" cy="685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35" y="27820"/>
            <a:ext cx="3123305" cy="147732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sz="2000" dirty="0" smtClean="0"/>
              <a:t>Отчет по результатам совместной работы </a:t>
            </a:r>
            <a:r>
              <a:rPr lang="ru-RU" sz="2000" dirty="0"/>
              <a:t>УК и </a:t>
            </a:r>
            <a:r>
              <a:rPr lang="ru-RU" sz="2000" dirty="0" smtClean="0"/>
              <a:t>СД в МАРТЕ 2019 года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3513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P80906-154151.jpg?id=15362391470000000327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P80906-154227.jpg?id=15362395390000000909%3B0%3B1&amp;x-email=elena.vesta.gk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575" y="169168"/>
            <a:ext cx="138211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МАРТ 2019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7974" y="548680"/>
            <a:ext cx="8512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П.7 </a:t>
            </a:r>
            <a:r>
              <a:rPr lang="ru-RU" dirty="0" smtClean="0"/>
              <a:t>Во </a:t>
            </a:r>
            <a:r>
              <a:rPr lang="ru-RU" dirty="0"/>
              <a:t>все подъезды закуплены </a:t>
            </a:r>
            <a:r>
              <a:rPr lang="ru-RU" dirty="0" err="1"/>
              <a:t>влаговпитывающие</a:t>
            </a:r>
            <a:r>
              <a:rPr lang="ru-RU" dirty="0"/>
              <a:t> коврики.</a:t>
            </a:r>
          </a:p>
        </p:txBody>
      </p:sp>
      <p:pic>
        <p:nvPicPr>
          <p:cNvPr id="5122" name="Picture 2" descr="https://sun9-60.userapi.com/c845120/v845120978/1b46d6/G9x8PbgPOw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918012"/>
            <a:ext cx="4375295" cy="583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6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13579</TotalTime>
  <Words>1664</Words>
  <Application>Microsoft Office PowerPoint</Application>
  <PresentationFormat>Экран (4:3)</PresentationFormat>
  <Paragraphs>335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Исполнительная</vt:lpstr>
      <vt:lpstr>  Общее собрание собственников МКД Северное шоссе 18 23/11/19 – 15/03/20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Северное шоссе 16 а</dc:title>
  <dc:creator>Столярова Анна</dc:creator>
  <cp:lastModifiedBy>Мамонтова Елена</cp:lastModifiedBy>
  <cp:revision>305</cp:revision>
  <cp:lastPrinted>2019-11-22T12:16:06Z</cp:lastPrinted>
  <dcterms:created xsi:type="dcterms:W3CDTF">2018-09-05T08:57:17Z</dcterms:created>
  <dcterms:modified xsi:type="dcterms:W3CDTF">2019-11-22T15:20:53Z</dcterms:modified>
</cp:coreProperties>
</file>